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Bricolage Grotesque Light"/>
      <p:regular r:id="rId24"/>
      <p:bold r:id="rId25"/>
    </p:embeddedFont>
    <p:embeddedFont>
      <p:font typeface="Bricolage Grotesque SemiBold"/>
      <p:regular r:id="rId26"/>
      <p:bold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Bricolage Grotesque ExtraBold"/>
      <p:bold r:id="rId32"/>
    </p:embeddedFont>
    <p:embeddedFont>
      <p:font typeface="Bricolage Grotesque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">
          <p15:clr>
            <a:srgbClr val="747775"/>
          </p15:clr>
        </p15:guide>
        <p15:guide id="2" pos="324">
          <p15:clr>
            <a:srgbClr val="747775"/>
          </p15:clr>
        </p15:guide>
        <p15:guide id="3" pos="5433">
          <p15:clr>
            <a:srgbClr val="747775"/>
          </p15:clr>
        </p15:guide>
        <p15:guide id="4" orient="horz" pos="291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" orient="horz"/>
        <p:guide pos="324"/>
        <p:guide pos="5433"/>
        <p:guide pos="2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BricolageGrotesqueLight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BricolageGrotesqueSemiBold-regular.fntdata"/><Relationship Id="rId25" Type="http://schemas.openxmlformats.org/officeDocument/2006/relationships/font" Target="fonts/BricolageGrotesqueLigh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BricolageGrotesque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BricolageGrotesque-regular.fntdata"/><Relationship Id="rId10" Type="http://schemas.openxmlformats.org/officeDocument/2006/relationships/slide" Target="slides/slide4.xml"/><Relationship Id="rId32" Type="http://schemas.openxmlformats.org/officeDocument/2006/relationships/font" Target="fonts/BricolageGrotesqueExtraBold-bold.fntdata"/><Relationship Id="rId13" Type="http://schemas.openxmlformats.org/officeDocument/2006/relationships/slide" Target="slides/slide7.xml"/><Relationship Id="rId35" Type="http://schemas.openxmlformats.org/officeDocument/2006/relationships/font" Target="fonts/OpenSans-regular.fntdata"/><Relationship Id="rId12" Type="http://schemas.openxmlformats.org/officeDocument/2006/relationships/slide" Target="slides/slide6.xml"/><Relationship Id="rId34" Type="http://schemas.openxmlformats.org/officeDocument/2006/relationships/font" Target="fonts/BricolageGrotesque-bold.fntdata"/><Relationship Id="rId15" Type="http://schemas.openxmlformats.org/officeDocument/2006/relationships/slide" Target="slides/slide9.xml"/><Relationship Id="rId37" Type="http://schemas.openxmlformats.org/officeDocument/2006/relationships/font" Target="fonts/OpenSans-italic.fntdata"/><Relationship Id="rId14" Type="http://schemas.openxmlformats.org/officeDocument/2006/relationships/slide" Target="slides/slide8.xml"/><Relationship Id="rId36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e88e9c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17e88e9c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9a11c0ed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f9a11c0ed9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79d6da8fa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479d6da8fa_2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e4f97853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3e4f978536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9a11c0ed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f9a11c0ed9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79d6da8fa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479d6da8fa_2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79d6da8fa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479d6da8fa_2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17e88e9c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f17e88e9cc_1_4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e3ba93a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3e3ba93a7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17e88e9c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f17e88e9cc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fe5157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fe51579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17e88e9cc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f17e88e9cc_1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e3ba93a7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3e3ba93a78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79d6da8f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479d6da8fa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b1694dd2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4b1694dd2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e3ba93a7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3e3ba93a78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e3ba93a7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3e3ba93a78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9.jpg"/><Relationship Id="rId6" Type="http://schemas.openxmlformats.org/officeDocument/2006/relationships/hyperlink" Target="https://cloud.google.com/bigquery/docs" TargetMode="External"/><Relationship Id="rId7" Type="http://schemas.openxmlformats.org/officeDocument/2006/relationships/hyperlink" Target="https://datahubproject.io/doc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4.jp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2391086" y="4141671"/>
            <a:ext cx="1611808" cy="751786"/>
            <a:chOff x="2391086" y="4141671"/>
            <a:chExt cx="1611808" cy="751786"/>
          </a:xfrm>
        </p:grpSpPr>
        <p:sp>
          <p:nvSpPr>
            <p:cNvPr id="130" name="Google Shape;130;p25"/>
            <p:cNvSpPr/>
            <p:nvPr/>
          </p:nvSpPr>
          <p:spPr>
            <a:xfrm>
              <a:off x="2391086" y="4141671"/>
              <a:ext cx="1611808" cy="487472"/>
            </a:xfrm>
            <a:custGeom>
              <a:rect b="b" l="l" r="r" t="t"/>
              <a:pathLst>
                <a:path extrusionOk="0" h="249321" w="824370">
                  <a:moveTo>
                    <a:pt x="122481" y="0"/>
                  </a:moveTo>
                  <a:lnTo>
                    <a:pt x="701888" y="0"/>
                  </a:lnTo>
                  <a:cubicBezTo>
                    <a:pt x="769533" y="0"/>
                    <a:pt x="824370" y="54837"/>
                    <a:pt x="824370" y="122481"/>
                  </a:cubicBezTo>
                  <a:lnTo>
                    <a:pt x="824370" y="126840"/>
                  </a:lnTo>
                  <a:cubicBezTo>
                    <a:pt x="824370" y="159324"/>
                    <a:pt x="811465" y="190477"/>
                    <a:pt x="788496" y="213447"/>
                  </a:cubicBezTo>
                  <a:cubicBezTo>
                    <a:pt x="765526" y="236417"/>
                    <a:pt x="734372" y="249321"/>
                    <a:pt x="701888" y="249321"/>
                  </a:cubicBezTo>
                  <a:lnTo>
                    <a:pt x="122481" y="249321"/>
                  </a:lnTo>
                  <a:cubicBezTo>
                    <a:pt x="89997" y="249321"/>
                    <a:pt x="58844" y="236417"/>
                    <a:pt x="35874" y="213447"/>
                  </a:cubicBezTo>
                  <a:cubicBezTo>
                    <a:pt x="12904" y="190477"/>
                    <a:pt x="0" y="159324"/>
                    <a:pt x="0" y="126840"/>
                  </a:cubicBezTo>
                  <a:lnTo>
                    <a:pt x="0" y="122481"/>
                  </a:lnTo>
                  <a:cubicBezTo>
                    <a:pt x="0" y="89997"/>
                    <a:pt x="12904" y="58844"/>
                    <a:pt x="35874" y="35874"/>
                  </a:cubicBezTo>
                  <a:cubicBezTo>
                    <a:pt x="58844" y="12904"/>
                    <a:pt x="89997" y="0"/>
                    <a:pt x="122481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391086" y="4234787"/>
              <a:ext cx="161180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2604645" y="4216057"/>
              <a:ext cx="118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200" u="none" cap="none" strike="noStrike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Lesson </a:t>
              </a:r>
              <a:r>
                <a:rPr lang="en" sz="2200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3</a:t>
              </a:r>
              <a:endParaRPr sz="7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490249" y="4141675"/>
            <a:ext cx="1806548" cy="487472"/>
            <a:chOff x="490250" y="4141675"/>
            <a:chExt cx="1806548" cy="487472"/>
          </a:xfrm>
        </p:grpSpPr>
        <p:sp>
          <p:nvSpPr>
            <p:cNvPr id="134" name="Google Shape;134;p25"/>
            <p:cNvSpPr/>
            <p:nvPr/>
          </p:nvSpPr>
          <p:spPr>
            <a:xfrm>
              <a:off x="490250" y="4141675"/>
              <a:ext cx="1806548" cy="487472"/>
            </a:xfrm>
            <a:custGeom>
              <a:rect b="b" l="l" r="r" t="t"/>
              <a:pathLst>
                <a:path extrusionOk="0" h="249321" w="824268">
                  <a:moveTo>
                    <a:pt x="122496" y="0"/>
                  </a:moveTo>
                  <a:lnTo>
                    <a:pt x="701772" y="0"/>
                  </a:lnTo>
                  <a:cubicBezTo>
                    <a:pt x="734260" y="0"/>
                    <a:pt x="765417" y="12906"/>
                    <a:pt x="788390" y="35878"/>
                  </a:cubicBezTo>
                  <a:cubicBezTo>
                    <a:pt x="811362" y="58851"/>
                    <a:pt x="824268" y="90008"/>
                    <a:pt x="824268" y="122496"/>
                  </a:cubicBezTo>
                  <a:lnTo>
                    <a:pt x="824268" y="126825"/>
                  </a:lnTo>
                  <a:cubicBezTo>
                    <a:pt x="824268" y="194477"/>
                    <a:pt x="769424" y="249321"/>
                    <a:pt x="701772" y="249321"/>
                  </a:cubicBezTo>
                  <a:lnTo>
                    <a:pt x="122496" y="249321"/>
                  </a:lnTo>
                  <a:cubicBezTo>
                    <a:pt x="90008" y="249321"/>
                    <a:pt x="58851" y="236415"/>
                    <a:pt x="35878" y="213443"/>
                  </a:cubicBezTo>
                  <a:cubicBezTo>
                    <a:pt x="12906" y="190470"/>
                    <a:pt x="0" y="159313"/>
                    <a:pt x="0" y="126825"/>
                  </a:cubicBezTo>
                  <a:lnTo>
                    <a:pt x="0" y="122496"/>
                  </a:lnTo>
                  <a:cubicBezTo>
                    <a:pt x="0" y="90008"/>
                    <a:pt x="12906" y="58851"/>
                    <a:pt x="35878" y="35878"/>
                  </a:cubicBezTo>
                  <a:cubicBezTo>
                    <a:pt x="58851" y="12906"/>
                    <a:pt x="90008" y="0"/>
                    <a:pt x="122496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490249" y="4234791"/>
              <a:ext cx="180654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539424" y="4216061"/>
              <a:ext cx="17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DA K6</a:t>
              </a:r>
              <a:endParaRPr sz="2200">
                <a:solidFill>
                  <a:srgbClr val="FFFFFF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sp>
        <p:nvSpPr>
          <p:cNvPr id="137" name="Google Shape;137;p25"/>
          <p:cNvSpPr/>
          <p:nvPr/>
        </p:nvSpPr>
        <p:spPr>
          <a:xfrm>
            <a:off x="514350" y="514350"/>
            <a:ext cx="1310733" cy="467098"/>
          </a:xfrm>
          <a:custGeom>
            <a:rect b="b" l="l" r="r" t="t"/>
            <a:pathLst>
              <a:path extrusionOk="0" h="934195" w="2621466">
                <a:moveTo>
                  <a:pt x="0" y="0"/>
                </a:moveTo>
                <a:lnTo>
                  <a:pt x="2621466" y="0"/>
                </a:lnTo>
                <a:lnTo>
                  <a:pt x="2621466" y="934195"/>
                </a:lnTo>
                <a:lnTo>
                  <a:pt x="0" y="934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 txBox="1"/>
          <p:nvPr/>
        </p:nvSpPr>
        <p:spPr>
          <a:xfrm>
            <a:off x="490250" y="2012950"/>
            <a:ext cx="55899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</a:rPr>
              <a:t>Basic Excel for Data Analysis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11111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23450" y="2729350"/>
            <a:ext cx="49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Essential Tools for Data Analysis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557038" y="3914077"/>
            <a:ext cx="180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Created by Huydata</a:t>
            </a:r>
            <a:endParaRPr b="1" sz="12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44" name="Google Shape;144;p25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45" name="Google Shape;145;p25"/>
          <p:cNvSpPr txBox="1"/>
          <p:nvPr/>
        </p:nvSpPr>
        <p:spPr>
          <a:xfrm>
            <a:off x="6296116" y="4154296"/>
            <a:ext cx="2328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2D20"/>
                </a:solidFill>
              </a:rPr>
              <a:t>huynt@fullstackdatascience.com</a:t>
            </a:r>
            <a:endParaRPr sz="1100">
              <a:solidFill>
                <a:srgbClr val="D92D2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075" y="1262749"/>
            <a:ext cx="2023500" cy="20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/>
        </p:nvSpPr>
        <p:spPr>
          <a:xfrm>
            <a:off x="533400" y="508005"/>
            <a:ext cx="71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Pivot Table</a:t>
            </a:r>
            <a:endParaRPr b="1" sz="4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3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45" name="Google Shape;245;p34"/>
          <p:cNvSpPr txBox="1"/>
          <p:nvPr/>
        </p:nvSpPr>
        <p:spPr>
          <a:xfrm>
            <a:off x="533400" y="1184975"/>
            <a:ext cx="84072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Pivot Table is a powerful Excel tool that lets you quickly summarize, analyze, and explore data from a large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Why it's useful?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       	   </a:t>
            </a:r>
            <a:r>
              <a:rPr lang="en" sz="1100">
                <a:solidFill>
                  <a:schemeClr val="dk1"/>
                </a:solidFill>
              </a:rPr>
              <a:t>Turn rows of raw data into summaries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      	   Spot patterns and trends easily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       	   Flexible: group, filter, sort, calculate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46" name="Google Shape;246;p34" title="right-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25" y="2733350"/>
            <a:ext cx="407575" cy="4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 title="right-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25" y="3064725"/>
            <a:ext cx="407575" cy="4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 title="right-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25" y="3348325"/>
            <a:ext cx="407575" cy="4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250" y="2035975"/>
            <a:ext cx="2770800" cy="275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0" name="Google Shape;250;p34" title="right-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925" y="2862825"/>
            <a:ext cx="685676" cy="68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/>
        </p:nvSpPr>
        <p:spPr>
          <a:xfrm>
            <a:off x="533400" y="127005"/>
            <a:ext cx="7162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Pivot Table Exercise</a:t>
            </a:r>
            <a:endParaRPr b="1" sz="37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Sales Data Analysis</a:t>
            </a:r>
            <a:endParaRPr b="1" sz="2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7735588" y="133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3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58" name="Google Shape;258;p35"/>
          <p:cNvSpPr txBox="1"/>
          <p:nvPr/>
        </p:nvSpPr>
        <p:spPr>
          <a:xfrm>
            <a:off x="503550" y="1032575"/>
            <a:ext cx="7984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Create a Pivot Table from the original dataset.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</a:t>
            </a:r>
            <a:r>
              <a:rPr lang="en">
                <a:solidFill>
                  <a:schemeClr val="dk1"/>
                </a:solidFill>
              </a:rPr>
              <a:t>Summarize total revenue by each region.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</a:t>
            </a:r>
            <a:r>
              <a:rPr lang="en">
                <a:solidFill>
                  <a:schemeClr val="dk1"/>
                </a:solidFill>
              </a:rPr>
              <a:t>Display detailed revenue by product within each region.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Calculate the total quantity sold by each salesperson.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Filter the data to display only transactions from Ho Chi Minh City (TP.HCM).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Setup Slicer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00"/>
            <a:ext cx="50769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/>
          <p:nvPr/>
        </p:nvSpPr>
        <p:spPr>
          <a:xfrm>
            <a:off x="7735588" y="133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6" name="Google Shape;266;p36" title="how_to_connect_mysql_to_google_sheets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430" y="1423586"/>
            <a:ext cx="3762219" cy="2501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/>
        </p:nvSpPr>
        <p:spPr>
          <a:xfrm>
            <a:off x="533400" y="355605"/>
            <a:ext cx="71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KPIBees</a:t>
            </a:r>
            <a:endParaRPr b="1" i="1" sz="15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7735588" y="3619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3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200" y="994125"/>
            <a:ext cx="1549253" cy="3800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5" name="Google Shape;275;p37" title="1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701" y="819738"/>
            <a:ext cx="1469162" cy="4149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37" title="right-arro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1738" y="2427275"/>
            <a:ext cx="685676" cy="6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 title="right-arro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313" y="2399200"/>
            <a:ext cx="685676" cy="68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6598850" y="2495463"/>
            <a:ext cx="20622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CC0000"/>
                </a:highlight>
              </a:rPr>
              <a:t>QUERY</a:t>
            </a:r>
            <a:endParaRPr sz="2000">
              <a:solidFill>
                <a:schemeClr val="dk1"/>
              </a:solidFill>
              <a:highlight>
                <a:srgbClr val="CC0000"/>
              </a:highlight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/>
        </p:nvSpPr>
        <p:spPr>
          <a:xfrm>
            <a:off x="533400" y="355605"/>
            <a:ext cx="71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QUERY IN GOOGLE SHEET</a:t>
            </a:r>
            <a:endParaRPr b="1" i="1" sz="15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7735588" y="3619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3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86" name="Google Shape;286;p38"/>
          <p:cNvSpPr txBox="1"/>
          <p:nvPr/>
        </p:nvSpPr>
        <p:spPr>
          <a:xfrm>
            <a:off x="503550" y="1108775"/>
            <a:ext cx="7984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E06666"/>
                </a:solidFill>
              </a:rPr>
              <a:t>= QUERY(range, "SQL-like query", [headers])</a:t>
            </a:r>
            <a:endParaRPr sz="16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E06666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88038"/>
                </a:solidFill>
              </a:rPr>
              <a:t>range</a:t>
            </a:r>
            <a:r>
              <a:rPr lang="en">
                <a:solidFill>
                  <a:schemeClr val="dk1"/>
                </a:solidFill>
              </a:rPr>
              <a:t>: vùng dữ liệu (ví dụ: A1:F100)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88038"/>
                </a:solidFill>
              </a:rPr>
              <a:t>"SQL-like query"</a:t>
            </a:r>
            <a:r>
              <a:rPr lang="en">
                <a:solidFill>
                  <a:schemeClr val="dk1"/>
                </a:solidFill>
              </a:rPr>
              <a:t>: chuỗi truy vấn (dùng cú pháp gần giống SQL)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188038"/>
                </a:solidFill>
              </a:rPr>
              <a:t>headers</a:t>
            </a:r>
            <a:r>
              <a:rPr lang="en">
                <a:solidFill>
                  <a:schemeClr val="dk1"/>
                </a:solidFill>
              </a:rPr>
              <a:t>: số dòng tiêu đề (thường là 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E06666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/>
        </p:nvSpPr>
        <p:spPr>
          <a:xfrm>
            <a:off x="533400" y="355605"/>
            <a:ext cx="716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QUERY IN GOOGLE SHEET</a:t>
            </a:r>
            <a:endParaRPr b="1" i="1" sz="15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7735588" y="3619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3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94" name="Google Shape;294;p39"/>
          <p:cNvSpPr txBox="1"/>
          <p:nvPr/>
        </p:nvSpPr>
        <p:spPr>
          <a:xfrm>
            <a:off x="579750" y="1032575"/>
            <a:ext cx="7984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chemeClr val="dk1"/>
                </a:solidFill>
              </a:rPr>
              <a:t>Sheet Saledata:</a:t>
            </a:r>
            <a:r>
              <a:rPr i="1" lang="en" sz="1200">
                <a:solidFill>
                  <a:schemeClr val="dk1"/>
                </a:solidFill>
              </a:rPr>
              <a:t> https://docs.google.com/spreadsheets/d/1zHNeg9OdUPNS_9OsxqRjaU4l-OLEbWmKhj30u_7zSz4/edit?gid=547999869#gid=547999869</a:t>
            </a:r>
            <a:endParaRPr i="1" sz="1200">
              <a:solidFill>
                <a:srgbClr val="E06666"/>
              </a:solidFill>
            </a:endParaRPr>
          </a:p>
        </p:txBody>
      </p:sp>
      <p:pic>
        <p:nvPicPr>
          <p:cNvPr id="295" name="Google Shape;295;p39" title="right-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50" y="1050275"/>
            <a:ext cx="407575" cy="4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/>
        </p:nvSpPr>
        <p:spPr>
          <a:xfrm>
            <a:off x="579750" y="2023175"/>
            <a:ext cx="82452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✅ 1. </a:t>
            </a:r>
            <a:r>
              <a:rPr b="1" lang="en" sz="1200">
                <a:solidFill>
                  <a:schemeClr val="dk1"/>
                </a:solidFill>
              </a:rPr>
              <a:t>Chọn toàn bộ dữ liệu   </a:t>
            </a:r>
            <a:r>
              <a:rPr lang="en" sz="1200">
                <a:solidFill>
                  <a:schemeClr val="dk1"/>
                </a:solidFill>
                <a:highlight>
                  <a:srgbClr val="EA9999"/>
                </a:highlight>
              </a:rPr>
              <a:t>=QUERY(SalesData!A1:F100, "SELECT *", 1)</a:t>
            </a:r>
            <a:endParaRPr sz="1200">
              <a:solidFill>
                <a:schemeClr val="dk1"/>
              </a:solidFill>
              <a:highlight>
                <a:srgbClr val="EA9999"/>
              </a:highlight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✅ 2. </a:t>
            </a:r>
            <a:r>
              <a:rPr b="1" lang="en" sz="1200">
                <a:solidFill>
                  <a:schemeClr val="dk1"/>
                </a:solidFill>
              </a:rPr>
              <a:t>Lọc dữ liệu ở TP.HCM   </a:t>
            </a:r>
            <a:r>
              <a:rPr lang="en" sz="1200">
                <a:solidFill>
                  <a:schemeClr val="dk1"/>
                </a:solidFill>
                <a:highlight>
                  <a:srgbClr val="EA9999"/>
                </a:highlight>
              </a:rPr>
              <a:t>=QUERY(SalesData!A1:F100, "SELECT * WHERE B = 'TP.HCM'", 1)</a:t>
            </a:r>
            <a:endParaRPr sz="1200">
              <a:solidFill>
                <a:schemeClr val="dk1"/>
              </a:solidFill>
              <a:highlight>
                <a:srgbClr val="EA9999"/>
              </a:highlight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✅ 3. </a:t>
            </a:r>
            <a:r>
              <a:rPr b="1" lang="en" sz="1200">
                <a:solidFill>
                  <a:schemeClr val="dk1"/>
                </a:solidFill>
              </a:rPr>
              <a:t>Tổng doanh thu theo khu vực    </a:t>
            </a:r>
            <a:r>
              <a:rPr lang="en" sz="1200">
                <a:solidFill>
                  <a:schemeClr val="dk1"/>
                </a:solidFill>
                <a:highlight>
                  <a:srgbClr val="EA9999"/>
                </a:highlight>
              </a:rPr>
              <a:t>=QUERY(SalesData!A1:F100, "SELECT B, SUM(F) GROUP BY B", 1)</a:t>
            </a:r>
            <a:endParaRPr sz="1200">
              <a:solidFill>
                <a:schemeClr val="dk1"/>
              </a:solidFill>
              <a:highlight>
                <a:srgbClr val="EA9999"/>
              </a:highlight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/>
          <p:nvPr/>
        </p:nvSpPr>
        <p:spPr>
          <a:xfrm>
            <a:off x="3973468" y="514350"/>
            <a:ext cx="1084583" cy="386506"/>
          </a:xfrm>
          <a:custGeom>
            <a:rect b="b" l="l" r="r" t="t"/>
            <a:pathLst>
              <a:path extrusionOk="0" h="773012" w="2169166">
                <a:moveTo>
                  <a:pt x="0" y="0"/>
                </a:moveTo>
                <a:lnTo>
                  <a:pt x="2169167" y="0"/>
                </a:lnTo>
                <a:lnTo>
                  <a:pt x="2169167" y="773012"/>
                </a:lnTo>
                <a:lnTo>
                  <a:pt x="0" y="773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2" name="Google Shape;302;p40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303" name="Google Shape;303;p40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4" name="Google Shape;304;p40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305" name="Google Shape;305;p40"/>
          <p:cNvSpPr/>
          <p:nvPr/>
        </p:nvSpPr>
        <p:spPr>
          <a:xfrm>
            <a:off x="514350" y="514350"/>
            <a:ext cx="3110979" cy="4114800"/>
          </a:xfrm>
          <a:custGeom>
            <a:rect b="b" l="l" r="r" t="t"/>
            <a:pathLst>
              <a:path extrusionOk="0" h="1274980" w="963944">
                <a:moveTo>
                  <a:pt x="0" y="0"/>
                </a:moveTo>
                <a:lnTo>
                  <a:pt x="963944" y="0"/>
                </a:lnTo>
                <a:lnTo>
                  <a:pt x="963944" y="1274980"/>
                </a:lnTo>
                <a:lnTo>
                  <a:pt x="0" y="12749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7565" r="-67568" t="0"/>
            </a:stretch>
          </a:blipFill>
          <a:ln>
            <a:noFill/>
          </a:ln>
        </p:spPr>
      </p:sp>
      <p:sp>
        <p:nvSpPr>
          <p:cNvPr id="306" name="Google Shape;306;p40"/>
          <p:cNvSpPr txBox="1"/>
          <p:nvPr/>
        </p:nvSpPr>
        <p:spPr>
          <a:xfrm>
            <a:off x="3978300" y="1623300"/>
            <a:ext cx="44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  <a:endParaRPr b="1" sz="1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3920964" y="2651378"/>
            <a:ext cx="45162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1" marL="279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Clr>
                <a:srgbClr val="444CE7"/>
              </a:buClr>
              <a:buSzPts val="1100"/>
              <a:buFont typeface="Open Sans"/>
              <a:buChar char="•"/>
            </a:pP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https://cloud.google.com/bigquery/docs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1" marL="279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•"/>
            </a:pP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https://datahubproject.io/docs/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1" marL="279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•"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11</a:t>
            </a:r>
            <a:endParaRPr sz="700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/>
        </p:nvSpPr>
        <p:spPr>
          <a:xfrm>
            <a:off x="392250" y="672375"/>
            <a:ext cx="835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6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</a:t>
            </a:r>
            <a:endParaRPr b="1" sz="128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314" name="Google Shape;314;p41"/>
          <p:cNvGrpSpPr/>
          <p:nvPr/>
        </p:nvGrpSpPr>
        <p:grpSpPr>
          <a:xfrm>
            <a:off x="0" y="2732251"/>
            <a:ext cx="9144174" cy="2411295"/>
            <a:chOff x="0" y="0"/>
            <a:chExt cx="4824658" cy="1272250"/>
          </a:xfrm>
        </p:grpSpPr>
        <p:sp>
          <p:nvSpPr>
            <p:cNvPr id="315" name="Google Shape;315;p41"/>
            <p:cNvSpPr/>
            <p:nvPr/>
          </p:nvSpPr>
          <p:spPr>
            <a:xfrm>
              <a:off x="0" y="0"/>
              <a:ext cx="4824658" cy="1272250"/>
            </a:xfrm>
            <a:custGeom>
              <a:rect b="b" l="l" r="r" t="t"/>
              <a:pathLst>
                <a:path extrusionOk="0" h="1272250" w="4824658">
                  <a:moveTo>
                    <a:pt x="0" y="0"/>
                  </a:moveTo>
                  <a:lnTo>
                    <a:pt x="4824658" y="0"/>
                  </a:lnTo>
                  <a:lnTo>
                    <a:pt x="4824658" y="1272250"/>
                  </a:lnTo>
                  <a:lnTo>
                    <a:pt x="0" y="127225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16" name="Google Shape;316;p41"/>
            <p:cNvSpPr txBox="1"/>
            <p:nvPr/>
          </p:nvSpPr>
          <p:spPr>
            <a:xfrm>
              <a:off x="0" y="47625"/>
              <a:ext cx="4824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41"/>
          <p:cNvSpPr/>
          <p:nvPr/>
        </p:nvSpPr>
        <p:spPr>
          <a:xfrm>
            <a:off x="514350" y="2952874"/>
            <a:ext cx="2757246" cy="1951537"/>
          </a:xfrm>
          <a:custGeom>
            <a:rect b="b" l="l" r="r" t="t"/>
            <a:pathLst>
              <a:path extrusionOk="0" h="1028478" w="1453094">
                <a:moveTo>
                  <a:pt x="71565" y="0"/>
                </a:moveTo>
                <a:lnTo>
                  <a:pt x="1381530" y="0"/>
                </a:lnTo>
                <a:cubicBezTo>
                  <a:pt x="1400510" y="0"/>
                  <a:pt x="1418713" y="7540"/>
                  <a:pt x="1432134" y="20961"/>
                </a:cubicBezTo>
                <a:cubicBezTo>
                  <a:pt x="1445554" y="34382"/>
                  <a:pt x="1453094" y="52585"/>
                  <a:pt x="1453094" y="71565"/>
                </a:cubicBezTo>
                <a:lnTo>
                  <a:pt x="1453094" y="956913"/>
                </a:lnTo>
                <a:cubicBezTo>
                  <a:pt x="1453094" y="996438"/>
                  <a:pt x="1421054" y="1028478"/>
                  <a:pt x="1381530" y="1028478"/>
                </a:cubicBezTo>
                <a:lnTo>
                  <a:pt x="71565" y="1028478"/>
                </a:lnTo>
                <a:cubicBezTo>
                  <a:pt x="32041" y="1028478"/>
                  <a:pt x="0" y="996438"/>
                  <a:pt x="0" y="956913"/>
                </a:cubicBezTo>
                <a:lnTo>
                  <a:pt x="0" y="71565"/>
                </a:lnTo>
                <a:cubicBezTo>
                  <a:pt x="0" y="32041"/>
                  <a:pt x="32041" y="0"/>
                  <a:pt x="7156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1"/>
          <p:cNvSpPr txBox="1"/>
          <p:nvPr/>
        </p:nvSpPr>
        <p:spPr>
          <a:xfrm>
            <a:off x="514350" y="3043287"/>
            <a:ext cx="27585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1"/>
          <p:cNvSpPr/>
          <p:nvPr/>
        </p:nvSpPr>
        <p:spPr>
          <a:xfrm>
            <a:off x="3469021" y="2952874"/>
            <a:ext cx="5158081" cy="1951537"/>
          </a:xfrm>
          <a:custGeom>
            <a:rect b="b" l="l" r="r" t="t"/>
            <a:pathLst>
              <a:path extrusionOk="0" h="1028478" w="2718356">
                <a:moveTo>
                  <a:pt x="38255" y="0"/>
                </a:moveTo>
                <a:lnTo>
                  <a:pt x="2680101" y="0"/>
                </a:lnTo>
                <a:cubicBezTo>
                  <a:pt x="2701229" y="0"/>
                  <a:pt x="2718356" y="17127"/>
                  <a:pt x="2718356" y="38255"/>
                </a:cubicBezTo>
                <a:lnTo>
                  <a:pt x="2718356" y="990223"/>
                </a:lnTo>
                <a:cubicBezTo>
                  <a:pt x="2718356" y="1000369"/>
                  <a:pt x="2714326" y="1010099"/>
                  <a:pt x="2707152" y="1017274"/>
                </a:cubicBezTo>
                <a:cubicBezTo>
                  <a:pt x="2699977" y="1024448"/>
                  <a:pt x="2690247" y="1028478"/>
                  <a:pt x="2680101" y="1028478"/>
                </a:cubicBezTo>
                <a:lnTo>
                  <a:pt x="38255" y="1028478"/>
                </a:lnTo>
                <a:cubicBezTo>
                  <a:pt x="17127" y="1028478"/>
                  <a:pt x="0" y="1011351"/>
                  <a:pt x="0" y="990223"/>
                </a:cubicBezTo>
                <a:lnTo>
                  <a:pt x="0" y="38255"/>
                </a:lnTo>
                <a:cubicBezTo>
                  <a:pt x="0" y="28109"/>
                  <a:pt x="4030" y="18379"/>
                  <a:pt x="11205" y="11205"/>
                </a:cubicBezTo>
                <a:cubicBezTo>
                  <a:pt x="18379" y="4030"/>
                  <a:pt x="28109" y="0"/>
                  <a:pt x="3825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3983483" y="3124203"/>
            <a:ext cx="516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1"/>
          <p:cNvSpPr/>
          <p:nvPr/>
        </p:nvSpPr>
        <p:spPr>
          <a:xfrm>
            <a:off x="763660" y="4427792"/>
            <a:ext cx="201359" cy="201358"/>
          </a:xfrm>
          <a:custGeom>
            <a:rect b="b" l="l" r="r" t="t"/>
            <a:pathLst>
              <a:path extrusionOk="0" h="402717" w="402717">
                <a:moveTo>
                  <a:pt x="0" y="0"/>
                </a:moveTo>
                <a:lnTo>
                  <a:pt x="402717" y="0"/>
                </a:lnTo>
                <a:lnTo>
                  <a:pt x="402717" y="402717"/>
                </a:lnTo>
                <a:lnTo>
                  <a:pt x="0" y="402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41"/>
          <p:cNvSpPr txBox="1"/>
          <p:nvPr/>
        </p:nvSpPr>
        <p:spPr>
          <a:xfrm>
            <a:off x="1047829" y="4472908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https://fullstackdatascience.com/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1"/>
          <p:cNvSpPr/>
          <p:nvPr/>
        </p:nvSpPr>
        <p:spPr>
          <a:xfrm>
            <a:off x="763660" y="3218220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41"/>
          <p:cNvSpPr txBox="1"/>
          <p:nvPr/>
        </p:nvSpPr>
        <p:spPr>
          <a:xfrm>
            <a:off x="1047829" y="3262670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096 574 90 25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1047829" y="406905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fullstackdatascience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763660" y="402460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41"/>
          <p:cNvSpPr txBox="1"/>
          <p:nvPr/>
        </p:nvSpPr>
        <p:spPr>
          <a:xfrm>
            <a:off x="1047829" y="366586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info@robusto.ai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763660" y="362141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9" name="Google Shape;329;p41"/>
          <p:cNvGrpSpPr/>
          <p:nvPr/>
        </p:nvGrpSpPr>
        <p:grpSpPr>
          <a:xfrm>
            <a:off x="5363205" y="3227857"/>
            <a:ext cx="58275" cy="1401266"/>
            <a:chOff x="0" y="0"/>
            <a:chExt cx="30697" cy="738130"/>
          </a:xfrm>
        </p:grpSpPr>
        <p:sp>
          <p:nvSpPr>
            <p:cNvPr id="330" name="Google Shape;330;p41"/>
            <p:cNvSpPr/>
            <p:nvPr/>
          </p:nvSpPr>
          <p:spPr>
            <a:xfrm>
              <a:off x="0" y="0"/>
              <a:ext cx="30697" cy="738130"/>
            </a:xfrm>
            <a:custGeom>
              <a:rect b="b" l="l" r="r" t="t"/>
              <a:pathLst>
                <a:path extrusionOk="0" h="738130" w="30697">
                  <a:moveTo>
                    <a:pt x="15348" y="0"/>
                  </a:moveTo>
                  <a:lnTo>
                    <a:pt x="15348" y="0"/>
                  </a:lnTo>
                  <a:cubicBezTo>
                    <a:pt x="19419" y="0"/>
                    <a:pt x="23323" y="1617"/>
                    <a:pt x="26201" y="4495"/>
                  </a:cubicBezTo>
                  <a:cubicBezTo>
                    <a:pt x="29080" y="7374"/>
                    <a:pt x="30697" y="11278"/>
                    <a:pt x="30697" y="15348"/>
                  </a:cubicBezTo>
                  <a:lnTo>
                    <a:pt x="30697" y="722781"/>
                  </a:lnTo>
                  <a:cubicBezTo>
                    <a:pt x="30697" y="726852"/>
                    <a:pt x="29080" y="730756"/>
                    <a:pt x="26201" y="733634"/>
                  </a:cubicBezTo>
                  <a:cubicBezTo>
                    <a:pt x="23323" y="736512"/>
                    <a:pt x="19419" y="738130"/>
                    <a:pt x="15348" y="738130"/>
                  </a:cubicBezTo>
                  <a:lnTo>
                    <a:pt x="15348" y="738130"/>
                  </a:lnTo>
                  <a:cubicBezTo>
                    <a:pt x="11278" y="738130"/>
                    <a:pt x="7374" y="736512"/>
                    <a:pt x="4495" y="733634"/>
                  </a:cubicBezTo>
                  <a:cubicBezTo>
                    <a:pt x="1617" y="730756"/>
                    <a:pt x="0" y="726852"/>
                    <a:pt x="0" y="722781"/>
                  </a:cubicBezTo>
                  <a:lnTo>
                    <a:pt x="0" y="15348"/>
                  </a:lnTo>
                  <a:cubicBezTo>
                    <a:pt x="0" y="11278"/>
                    <a:pt x="1617" y="7374"/>
                    <a:pt x="4495" y="4495"/>
                  </a:cubicBezTo>
                  <a:cubicBezTo>
                    <a:pt x="7374" y="1617"/>
                    <a:pt x="11278" y="0"/>
                    <a:pt x="15348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1"/>
            <p:cNvSpPr txBox="1"/>
            <p:nvPr/>
          </p:nvSpPr>
          <p:spPr>
            <a:xfrm>
              <a:off x="0" y="0"/>
              <a:ext cx="306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41"/>
          <p:cNvSpPr txBox="1"/>
          <p:nvPr/>
        </p:nvSpPr>
        <p:spPr>
          <a:xfrm>
            <a:off x="5599797" y="3251670"/>
            <a:ext cx="168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111111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CREATED BY</a:t>
            </a:r>
            <a:endParaRPr sz="700">
              <a:latin typeface="Bricolage Grotesque Light"/>
              <a:ea typeface="Bricolage Grotesque Light"/>
              <a:cs typeface="Bricolage Grotesque Light"/>
              <a:sym typeface="Bricolage Grotesque Light"/>
            </a:endParaRPr>
          </a:p>
        </p:txBody>
      </p:sp>
      <p:grpSp>
        <p:nvGrpSpPr>
          <p:cNvPr id="333" name="Google Shape;333;p41"/>
          <p:cNvGrpSpPr/>
          <p:nvPr/>
        </p:nvGrpSpPr>
        <p:grpSpPr>
          <a:xfrm>
            <a:off x="5599797" y="4335875"/>
            <a:ext cx="1684688" cy="400272"/>
            <a:chOff x="0" y="47625"/>
            <a:chExt cx="4492500" cy="1067392"/>
          </a:xfrm>
        </p:grpSpPr>
        <p:sp>
          <p:nvSpPr>
            <p:cNvPr id="334" name="Google Shape;334;p41"/>
            <p:cNvSpPr txBox="1"/>
            <p:nvPr/>
          </p:nvSpPr>
          <p:spPr>
            <a:xfrm>
              <a:off x="0" y="47625"/>
              <a:ext cx="4492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Manager</a:t>
              </a:r>
              <a:endParaRPr b="1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41"/>
            <p:cNvSpPr txBox="1"/>
            <p:nvPr/>
          </p:nvSpPr>
          <p:spPr>
            <a:xfrm>
              <a:off x="0" y="540517"/>
              <a:ext cx="284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7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Hanoi, Vietnam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36" name="Google Shape;336;p41"/>
          <p:cNvSpPr txBox="1"/>
          <p:nvPr/>
        </p:nvSpPr>
        <p:spPr>
          <a:xfrm>
            <a:off x="5599798" y="3427246"/>
            <a:ext cx="27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Nguyen Tien Huy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8" name="Google Shape;338;p41"/>
          <p:cNvGrpSpPr/>
          <p:nvPr/>
        </p:nvGrpSpPr>
        <p:grpSpPr>
          <a:xfrm>
            <a:off x="5599910" y="4031761"/>
            <a:ext cx="2096290" cy="310920"/>
            <a:chOff x="5599798" y="3955593"/>
            <a:chExt cx="2096290" cy="310920"/>
          </a:xfrm>
        </p:grpSpPr>
        <p:sp>
          <p:nvSpPr>
            <p:cNvPr id="339" name="Google Shape;339;p41"/>
            <p:cNvSpPr/>
            <p:nvPr/>
          </p:nvSpPr>
          <p:spPr>
            <a:xfrm>
              <a:off x="5599798" y="3955593"/>
              <a:ext cx="159239" cy="159239"/>
            </a:xfrm>
            <a:custGeom>
              <a:rect b="b" l="l" r="r" t="t"/>
              <a:pathLst>
                <a:path extrusionOk="0" h="424638" w="424638">
                  <a:moveTo>
                    <a:pt x="0" y="0"/>
                  </a:moveTo>
                  <a:lnTo>
                    <a:pt x="424638" y="0"/>
                  </a:lnTo>
                  <a:lnTo>
                    <a:pt x="424638" y="424638"/>
                  </a:lnTo>
                  <a:lnTo>
                    <a:pt x="0" y="424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0" name="Google Shape;340;p41"/>
            <p:cNvSpPr txBox="1"/>
            <p:nvPr/>
          </p:nvSpPr>
          <p:spPr>
            <a:xfrm>
              <a:off x="5805188" y="3965912"/>
              <a:ext cx="18909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rgbClr val="D92D20"/>
                  </a:solidFill>
                  <a:latin typeface="Open Sans"/>
                  <a:ea typeface="Open Sans"/>
                  <a:cs typeface="Open Sans"/>
                  <a:sym typeface="Open Sans"/>
                </a:rPr>
                <a:t>huynt@fullstackdatascience.com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92D2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41" name="Google Shape;34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600" y="3294425"/>
            <a:ext cx="12921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0" y="0"/>
            <a:ext cx="3951735" cy="5143500"/>
            <a:chOff x="0" y="0"/>
            <a:chExt cx="2085058" cy="2713870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3" name="Google Shape;153;p26"/>
            <p:cNvSpPr txBox="1"/>
            <p:nvPr/>
          </p:nvSpPr>
          <p:spPr>
            <a:xfrm>
              <a:off x="0" y="47625"/>
              <a:ext cx="2085058" cy="2666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 txBox="1"/>
          <p:nvPr/>
        </p:nvSpPr>
        <p:spPr>
          <a:xfrm>
            <a:off x="514350" y="547567"/>
            <a:ext cx="34374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Learn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About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070718" y="1914507"/>
            <a:ext cx="355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Pivot Table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99915" y="1914507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070725" y="824375"/>
            <a:ext cx="395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Introduction to Excel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399915" y="824365"/>
            <a:ext cx="59928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4399915" y="4427536"/>
            <a:ext cx="2339039" cy="201614"/>
            <a:chOff x="0" y="-38100"/>
            <a:chExt cx="6237436" cy="537637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26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63" name="Google Shape;163;p26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  <p:sp>
        <p:nvSpPr>
          <p:cNvPr id="164" name="Google Shape;164;p26"/>
          <p:cNvSpPr txBox="1"/>
          <p:nvPr/>
        </p:nvSpPr>
        <p:spPr>
          <a:xfrm>
            <a:off x="4399915" y="2951799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070718" y="2951799"/>
            <a:ext cx="35589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Connecting SQL Server to Google Sheets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71" name="Google Shape;171;p2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2" name="Google Shape;172;p2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7"/>
          <p:cNvSpPr txBox="1"/>
          <p:nvPr/>
        </p:nvSpPr>
        <p:spPr>
          <a:xfrm>
            <a:off x="514350" y="547567"/>
            <a:ext cx="343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Introduction to Excel Interface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and Excel Tables</a:t>
            </a:r>
            <a:endParaRPr sz="3000">
              <a:solidFill>
                <a:schemeClr val="lt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297527" y="595775"/>
            <a:ext cx="425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               Microsoft Excel</a:t>
            </a:r>
            <a:endParaRPr sz="8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177" name="Google Shape;177;p27"/>
          <p:cNvSpPr txBox="1"/>
          <p:nvPr/>
        </p:nvSpPr>
        <p:spPr>
          <a:xfrm>
            <a:off x="4297527" y="1200900"/>
            <a:ext cx="4326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7F7F7"/>
                </a:highlight>
                <a:latin typeface="Open Sans"/>
                <a:ea typeface="Open Sans"/>
                <a:cs typeface="Open Sans"/>
                <a:sym typeface="Open Sans"/>
              </a:rPr>
              <a:t>Excel is a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  <a:latin typeface="Open Sans"/>
                <a:ea typeface="Open Sans"/>
                <a:cs typeface="Open Sans"/>
                <a:sym typeface="Open Sans"/>
              </a:rPr>
              <a:t>spreadsheet</a:t>
            </a:r>
            <a:r>
              <a:rPr lang="en" sz="1600">
                <a:solidFill>
                  <a:schemeClr val="dk1"/>
                </a:solidFill>
                <a:highlight>
                  <a:srgbClr val="F7F7F7"/>
                </a:highlight>
                <a:latin typeface="Open Sans"/>
                <a:ea typeface="Open Sans"/>
                <a:cs typeface="Open Sans"/>
                <a:sym typeface="Open Sans"/>
              </a:rPr>
              <a:t> program developed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  <a:latin typeface="Open Sans"/>
                <a:ea typeface="Open Sans"/>
                <a:cs typeface="Open Sans"/>
                <a:sym typeface="Open Sans"/>
              </a:rPr>
              <a:t>by Microsoft</a:t>
            </a:r>
            <a:r>
              <a:rPr lang="en" sz="1600">
                <a:solidFill>
                  <a:schemeClr val="dk1"/>
                </a:solidFill>
                <a:highlight>
                  <a:srgbClr val="F7F7F7"/>
                </a:highlight>
                <a:latin typeface="Open Sans"/>
                <a:ea typeface="Open Sans"/>
                <a:cs typeface="Open Sans"/>
                <a:sym typeface="Open Sans"/>
              </a:rPr>
              <a:t> that organizes data in rows and columns, allowing users to perform calculations, analysis, and data visualization.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25" y="400700"/>
            <a:ext cx="813075" cy="7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533400" y="203205"/>
            <a:ext cx="71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History of Microsoft Excel</a:t>
            </a:r>
            <a:endParaRPr b="1" sz="4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2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772000"/>
            <a:ext cx="6237249" cy="266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7" name="Google Shape;187;p28"/>
          <p:cNvSpPr txBox="1"/>
          <p:nvPr/>
        </p:nvSpPr>
        <p:spPr>
          <a:xfrm>
            <a:off x="470550" y="3593625"/>
            <a:ext cx="8444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highlight>
                  <a:srgbClr val="6AA84F"/>
                </a:highlight>
              </a:rPr>
              <a:t>1985 - 1990: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7F7F7"/>
                </a:highlight>
              </a:rPr>
              <a:t> The Beginning on Macintosh (</a:t>
            </a:r>
            <a:r>
              <a:rPr lang="en">
                <a:solidFill>
                  <a:schemeClr val="dk1"/>
                </a:solidFill>
              </a:rPr>
              <a:t>before a Windows version existed)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highlight>
                  <a:srgbClr val="6AA84F"/>
                </a:highlight>
              </a:rPr>
              <a:t>1990–1999 :</a:t>
            </a:r>
            <a:r>
              <a:rPr lang="en">
                <a:solidFill>
                  <a:schemeClr val="dk1"/>
                </a:solidFill>
              </a:rPr>
              <a:t>   Adapting to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highlight>
                  <a:srgbClr val="6AA84F"/>
                </a:highlight>
              </a:rPr>
              <a:t>1999–2010 :</a:t>
            </a:r>
            <a:r>
              <a:rPr lang="en">
                <a:solidFill>
                  <a:schemeClr val="dk1"/>
                </a:solidFill>
              </a:rPr>
              <a:t>   The Classic Office Era (In 2007, the Ribbon UI was introduced — a major interface change)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highlight>
                  <a:srgbClr val="6AA84F"/>
                </a:highlight>
              </a:rPr>
              <a:t>2010–2019 :</a:t>
            </a:r>
            <a:r>
              <a:rPr lang="en">
                <a:solidFill>
                  <a:schemeClr val="dk1"/>
                </a:solidFill>
              </a:rPr>
              <a:t>   The Modernization Phase (Logos and interface design became flatter and cleaner)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304800" y="279405"/>
            <a:ext cx="71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Excel Interface</a:t>
            </a:r>
            <a:endParaRPr b="1" sz="4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7735588" y="2857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2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875" y="1503650"/>
            <a:ext cx="4699524" cy="2333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" name="Google Shape;196;p29"/>
          <p:cNvSpPr txBox="1"/>
          <p:nvPr/>
        </p:nvSpPr>
        <p:spPr>
          <a:xfrm>
            <a:off x="349650" y="1395650"/>
            <a:ext cx="38814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6AA84F"/>
                </a:highlight>
              </a:rPr>
              <a:t>(3): Ribbon Toolbar</a:t>
            </a:r>
            <a:r>
              <a:rPr lang="en" sz="1300">
                <a:solidFill>
                  <a:schemeClr val="dk1"/>
                </a:solidFill>
              </a:rPr>
              <a:t> – Contains nearly all of the program’s commands, organized into different groups based on functionality.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6AA84F"/>
                </a:highlight>
              </a:rPr>
              <a:t>(5): Formula Bar</a:t>
            </a:r>
            <a:r>
              <a:rPr lang="en" sz="1300">
                <a:solidFill>
                  <a:schemeClr val="dk1"/>
                </a:solidFill>
                <a:highlight>
                  <a:srgbClr val="6AA84F"/>
                </a:highlight>
              </a:rPr>
              <a:t> </a:t>
            </a:r>
            <a:r>
              <a:rPr lang="en" sz="1300">
                <a:solidFill>
                  <a:schemeClr val="dk1"/>
                </a:solidFill>
              </a:rPr>
              <a:t>– The area where you enter or view cell formulas.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6AA84F"/>
                </a:highlight>
              </a:rPr>
              <a:t>(6): Data Entry Area</a:t>
            </a:r>
            <a:r>
              <a:rPr lang="en" sz="1300">
                <a:solidFill>
                  <a:schemeClr val="dk1"/>
                </a:solidFill>
              </a:rPr>
              <a:t> – The main part of the screen, where the spreadsheet data is displayed (Worksheet).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6AA84F"/>
                </a:highlight>
              </a:rPr>
              <a:t>(9): Sheet Tab Bar</a:t>
            </a:r>
            <a:r>
              <a:rPr lang="en" sz="1300">
                <a:solidFill>
                  <a:schemeClr val="dk1"/>
                </a:solidFill>
              </a:rPr>
              <a:t> – Lists all the worksheets in the Excel file (Workbook); also includes navigation buttons to move between sheets.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/>
        </p:nvSpPr>
        <p:spPr>
          <a:xfrm>
            <a:off x="152400" y="279405"/>
            <a:ext cx="71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Excel </a:t>
            </a:r>
            <a:r>
              <a:rPr b="1" lang="en" sz="40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Table - Practices</a:t>
            </a:r>
            <a:endParaRPr b="1" sz="40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7735588" y="2857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3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150" y="1141426"/>
            <a:ext cx="5696251" cy="3307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" name="Google Shape;205;p30"/>
          <p:cNvSpPr txBox="1"/>
          <p:nvPr/>
        </p:nvSpPr>
        <p:spPr>
          <a:xfrm>
            <a:off x="220675" y="1141425"/>
            <a:ext cx="388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6AA84F"/>
                </a:highlight>
              </a:rPr>
              <a:t>DimCustomer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06" name="Google Shape;206;p30" title="right-arro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01625"/>
            <a:ext cx="407575" cy="4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579750" y="1642175"/>
            <a:ext cx="1473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Sorting and Filtering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08" name="Google Shape;208;p30" title="right-arro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35025"/>
            <a:ext cx="407575" cy="4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579750" y="2175575"/>
            <a:ext cx="2047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Essential Excel Functions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7735588" y="2857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3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125" y="285750"/>
            <a:ext cx="5480725" cy="341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7" name="Google Shape;217;p31"/>
          <p:cNvSpPr txBox="1"/>
          <p:nvPr/>
        </p:nvSpPr>
        <p:spPr>
          <a:xfrm>
            <a:off x="1844925" y="3785050"/>
            <a:ext cx="6024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VLOOKUP</a:t>
            </a:r>
            <a:r>
              <a:rPr lang="en">
                <a:solidFill>
                  <a:schemeClr val="dk1"/>
                </a:solidFill>
              </a:rPr>
              <a:t> = looks vertically     🔽</a:t>
            </a:r>
            <a:endParaRPr>
              <a:solidFill>
                <a:schemeClr val="dk1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HLOOKUP</a:t>
            </a:r>
            <a:r>
              <a:rPr lang="en">
                <a:solidFill>
                  <a:schemeClr val="dk1"/>
                </a:solidFill>
              </a:rPr>
              <a:t> = looks horizontally ▶️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Both are essential tools to fetch specific info from big tables—fast and smart!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PRACTICES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3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225" name="Google Shape;225;p32"/>
          <p:cNvSpPr txBox="1"/>
          <p:nvPr/>
        </p:nvSpPr>
        <p:spPr>
          <a:xfrm>
            <a:off x="1200150" y="4220575"/>
            <a:ext cx="798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https://support.microsoft.com/en-us/office/excel-functions-by-category-5f91f4e9-7b42-46d2-9bd1-63f26a86c0eb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https://support.microsoft.com/en-us/office/excel-functions-alphabetical-b3944572-255d-4efb-bb96-c6d90033e188</a:t>
            </a:r>
            <a:endParaRPr i="1" sz="1000"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500" y="1110150"/>
            <a:ext cx="4999255" cy="2992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3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232" name="Google Shape;232;p33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33" name="Google Shape;233;p33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33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33"/>
          <p:cNvSpPr txBox="1"/>
          <p:nvPr/>
        </p:nvSpPr>
        <p:spPr>
          <a:xfrm>
            <a:off x="739000" y="2103850"/>
            <a:ext cx="506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PIVOT TABLE</a:t>
            </a:r>
            <a:endParaRPr sz="3000">
              <a:solidFill>
                <a:srgbClr val="FFFFFF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635" y="737000"/>
            <a:ext cx="3661557" cy="36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